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23"/>
  </p:notesMasterIdLst>
  <p:handoutMasterIdLst>
    <p:handoutMasterId r:id="rId24"/>
  </p:handoutMasterIdLst>
  <p:sldIdLst>
    <p:sldId id="1408" r:id="rId2"/>
    <p:sldId id="1411" r:id="rId3"/>
    <p:sldId id="1318" r:id="rId4"/>
    <p:sldId id="1452" r:id="rId5"/>
    <p:sldId id="1458" r:id="rId6"/>
    <p:sldId id="1412" r:id="rId7"/>
    <p:sldId id="1453" r:id="rId8"/>
    <p:sldId id="1454" r:id="rId9"/>
    <p:sldId id="1445" r:id="rId10"/>
    <p:sldId id="1455" r:id="rId11"/>
    <p:sldId id="1446" r:id="rId12"/>
    <p:sldId id="1447" r:id="rId13"/>
    <p:sldId id="1451" r:id="rId14"/>
    <p:sldId id="1456" r:id="rId15"/>
    <p:sldId id="1448" r:id="rId16"/>
    <p:sldId id="1457" r:id="rId17"/>
    <p:sldId id="1449" r:id="rId18"/>
    <p:sldId id="1450" r:id="rId19"/>
    <p:sldId id="1441" r:id="rId20"/>
    <p:sldId id="1405" r:id="rId21"/>
    <p:sldId id="1326" r:id="rId2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318"/>
            <p14:sldId id="1452"/>
            <p14:sldId id="1458"/>
            <p14:sldId id="1412"/>
            <p14:sldId id="1453"/>
            <p14:sldId id="1454"/>
            <p14:sldId id="1445"/>
            <p14:sldId id="1455"/>
            <p14:sldId id="1446"/>
            <p14:sldId id="1447"/>
            <p14:sldId id="1451"/>
            <p14:sldId id="1456"/>
            <p14:sldId id="1448"/>
            <p14:sldId id="1457"/>
            <p14:sldId id="1449"/>
            <p14:sldId id="1450"/>
            <p14:sldId id="1441"/>
            <p14:sldId id="1405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505050"/>
    <a:srgbClr val="FFB900"/>
    <a:srgbClr val="292929"/>
    <a:srgbClr val="FFFFFF"/>
    <a:srgbClr val="BAD80A"/>
    <a:srgbClr val="A80000"/>
    <a:srgbClr val="5C2D91"/>
    <a:srgbClr val="0078D7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7" autoAdjust="0"/>
    <p:restoredTop sz="96540" autoAdjust="0"/>
  </p:normalViewPr>
  <p:slideViewPr>
    <p:cSldViewPr>
      <p:cViewPr varScale="1">
        <p:scale>
          <a:sx n="61" d="100"/>
          <a:sy n="61" d="100"/>
        </p:scale>
        <p:origin x="21" y="36"/>
      </p:cViewPr>
      <p:guideLst/>
    </p:cSldViewPr>
  </p:slideViewPr>
  <p:outlineViewPr>
    <p:cViewPr>
      <p:scale>
        <a:sx n="33" d="100"/>
        <a:sy n="33" d="100"/>
      </p:scale>
      <p:origin x="0" y="-132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10/20/2016 10:48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14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11:52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17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35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34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10/20/2016 10:48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8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5:48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5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5:38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99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21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82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17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7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10/20/2016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2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noProof="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Usage 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NZ" noProof="0" dirty="0"/>
              <a:t>Sporadic – on-demand irregular requirements</a:t>
            </a:r>
          </a:p>
          <a:p>
            <a:r>
              <a:rPr lang="en-NZ" noProof="0" dirty="0"/>
              <a:t>Cyclical – scheduled daily, weekly, etc.</a:t>
            </a:r>
          </a:p>
          <a:p>
            <a:r>
              <a:rPr lang="en-NZ" dirty="0"/>
              <a:t>End of period – very large runs quarterly or yearly</a:t>
            </a:r>
          </a:p>
          <a:p>
            <a:r>
              <a:rPr lang="en-NZ" noProof="0" dirty="0"/>
              <a:t>Project – continuing workload for duration of project</a:t>
            </a:r>
          </a:p>
          <a:p>
            <a:r>
              <a:rPr lang="en-NZ" noProof="0" dirty="0"/>
              <a:t>Constant – continuing business need</a:t>
            </a:r>
          </a:p>
        </p:txBody>
      </p:sp>
    </p:spTree>
    <p:extLst>
      <p:ext uri="{BB962C8B-B14F-4D97-AF65-F5344CB8AC3E}">
        <p14:creationId xmlns:p14="http://schemas.microsoft.com/office/powerpoint/2010/main" val="24321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Jobs and tasks – work to be done</a:t>
            </a:r>
          </a:p>
          <a:p>
            <a:r>
              <a:rPr lang="en-NZ" noProof="0" dirty="0"/>
              <a:t>Pools and nodes – where to do that work</a:t>
            </a:r>
          </a:p>
        </p:txBody>
      </p:sp>
    </p:spTree>
    <p:extLst>
      <p:ext uri="{BB962C8B-B14F-4D97-AF65-F5344CB8AC3E}">
        <p14:creationId xmlns:p14="http://schemas.microsoft.com/office/powerpoint/2010/main" val="30179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noProof="0" dirty="0"/>
              <a:t>Windows (PaaS and IaaS)</a:t>
            </a:r>
          </a:p>
          <a:p>
            <a:r>
              <a:rPr lang="en-NZ" dirty="0"/>
              <a:t>Linux (IaaS)</a:t>
            </a:r>
          </a:p>
          <a:p>
            <a:r>
              <a:rPr lang="en-NZ" dirty="0"/>
              <a:t>Run the applications you have today (lift and shift)</a:t>
            </a:r>
          </a:p>
          <a:p>
            <a:r>
              <a:rPr lang="en-NZ" dirty="0"/>
              <a:t>Automatic scaling based on your chosen load factors</a:t>
            </a:r>
          </a:p>
        </p:txBody>
      </p:sp>
    </p:spTree>
    <p:extLst>
      <p:ext uri="{BB962C8B-B14F-4D97-AF65-F5344CB8AC3E}">
        <p14:creationId xmlns:p14="http://schemas.microsoft.com/office/powerpoint/2010/main" val="33764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Application deployment using packages</a:t>
            </a:r>
            <a:endParaRPr lang="en-NZ" dirty="0"/>
          </a:p>
          <a:p>
            <a:r>
              <a:rPr lang="en-NZ" dirty="0"/>
              <a:t>Batch Shipyard – deployment via Docker</a:t>
            </a:r>
          </a:p>
        </p:txBody>
      </p:sp>
    </p:spTree>
    <p:extLst>
      <p:ext uri="{BB962C8B-B14F-4D97-AF65-F5344CB8AC3E}">
        <p14:creationId xmlns:p14="http://schemas.microsoft.com/office/powerpoint/2010/main" val="17931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dirty="0"/>
              <a:t>Azure portal – admin users, operations</a:t>
            </a:r>
          </a:p>
          <a:p>
            <a:r>
              <a:rPr lang="en-NZ" dirty="0"/>
              <a:t>Command line – admin, power users</a:t>
            </a:r>
          </a:p>
          <a:p>
            <a:pPr lvl="1"/>
            <a:r>
              <a:rPr lang="en-NZ" dirty="0"/>
              <a:t>Azure </a:t>
            </a:r>
            <a:r>
              <a:rPr lang="en-NZ" dirty="0" err="1"/>
              <a:t>XPlat</a:t>
            </a:r>
            <a:r>
              <a:rPr lang="en-NZ" dirty="0"/>
              <a:t> CLI</a:t>
            </a:r>
          </a:p>
          <a:p>
            <a:pPr lvl="1"/>
            <a:r>
              <a:rPr lang="en-NZ" dirty="0"/>
              <a:t>PowerShell</a:t>
            </a:r>
          </a:p>
          <a:p>
            <a:r>
              <a:rPr lang="en-NZ" dirty="0"/>
              <a:t>API / libraries – developers</a:t>
            </a:r>
          </a:p>
          <a:p>
            <a:pPr lvl="1"/>
            <a:r>
              <a:rPr lang="en-NZ" dirty="0"/>
              <a:t>.NET</a:t>
            </a:r>
          </a:p>
          <a:p>
            <a:pPr lvl="1"/>
            <a:r>
              <a:rPr lang="en-NZ" dirty="0"/>
              <a:t>Java</a:t>
            </a:r>
          </a:p>
          <a:p>
            <a:pPr lvl="1"/>
            <a:r>
              <a:rPr lang="en-NZ" dirty="0"/>
              <a:t>Python</a:t>
            </a:r>
          </a:p>
          <a:p>
            <a:pPr lvl="1"/>
            <a:r>
              <a:rPr lang="en-NZ" dirty="0"/>
              <a:t>Node.js</a:t>
            </a:r>
          </a:p>
          <a:p>
            <a:r>
              <a:rPr lang="en-NZ" dirty="0"/>
              <a:t>Custom experiences – end users</a:t>
            </a:r>
          </a:p>
          <a:p>
            <a:pPr lvl="1"/>
            <a:r>
              <a:rPr lang="en-NZ" dirty="0"/>
              <a:t>Web portal</a:t>
            </a:r>
          </a:p>
          <a:p>
            <a:pPr lvl="1"/>
            <a:r>
              <a:rPr lang="en-NZ" dirty="0"/>
              <a:t>Application GUI integration</a:t>
            </a:r>
          </a:p>
        </p:txBody>
      </p:sp>
    </p:spTree>
    <p:extLst>
      <p:ext uri="{BB962C8B-B14F-4D97-AF65-F5344CB8AC3E}">
        <p14:creationId xmlns:p14="http://schemas.microsoft.com/office/powerpoint/2010/main" val="12183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Batch developer experience</a:t>
            </a:r>
          </a:p>
          <a:p>
            <a:pPr lvl="1"/>
            <a:r>
              <a:rPr lang="en-NZ" dirty="0"/>
              <a:t>I’ll use .NET but other languages are similar</a:t>
            </a:r>
          </a:p>
          <a:p>
            <a:r>
              <a:rPr lang="en-NZ" dirty="0"/>
              <a:t>Batch command line admin experience</a:t>
            </a:r>
          </a:p>
          <a:p>
            <a:pPr lvl="1"/>
            <a:r>
              <a:rPr lang="en-NZ" dirty="0"/>
              <a:t>I’ll use </a:t>
            </a:r>
            <a:r>
              <a:rPr lang="en-NZ" dirty="0" err="1"/>
              <a:t>XPlat</a:t>
            </a:r>
            <a:r>
              <a:rPr lang="en-NZ" dirty="0"/>
              <a:t> CLI but PowerShell is similar</a:t>
            </a:r>
          </a:p>
        </p:txBody>
      </p:sp>
    </p:spTree>
    <p:extLst>
      <p:ext uri="{BB962C8B-B14F-4D97-AF65-F5344CB8AC3E}">
        <p14:creationId xmlns:p14="http://schemas.microsoft.com/office/powerpoint/2010/main" val="30779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Parallelising work to finish quicker (BLAST)</a:t>
            </a:r>
          </a:p>
          <a:p>
            <a:r>
              <a:rPr lang="en-NZ" dirty="0"/>
              <a:t>Distributed deep learning (</a:t>
            </a:r>
            <a:r>
              <a:rPr lang="en-NZ" dirty="0" err="1"/>
              <a:t>TensorFlow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1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Challenges and lessons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85652"/>
          </a:xfrm>
        </p:spPr>
        <p:txBody>
          <a:bodyPr/>
          <a:lstStyle/>
          <a:p>
            <a:r>
              <a:rPr lang="en-NZ" dirty="0"/>
              <a:t>Data movement</a:t>
            </a:r>
          </a:p>
          <a:p>
            <a:r>
              <a:rPr lang="en-NZ" dirty="0"/>
              <a:t>Inter-node communication</a:t>
            </a:r>
          </a:p>
          <a:p>
            <a:pPr lvl="1"/>
            <a:r>
              <a:rPr lang="en-NZ" dirty="0"/>
              <a:t>Critical for tightly coupled applications (MPI)</a:t>
            </a:r>
          </a:p>
          <a:p>
            <a:r>
              <a:rPr lang="en-NZ" dirty="0"/>
              <a:t>Capacity and spin-up time</a:t>
            </a:r>
          </a:p>
          <a:p>
            <a:r>
              <a:rPr lang="en-NZ" dirty="0"/>
              <a:t>Batch vs. interactive</a:t>
            </a:r>
          </a:p>
          <a:p>
            <a:r>
              <a:rPr lang="en-NZ" dirty="0"/>
              <a:t>Security boundaries</a:t>
            </a:r>
          </a:p>
        </p:txBody>
      </p:sp>
    </p:spTree>
    <p:extLst>
      <p:ext uri="{BB962C8B-B14F-4D97-AF65-F5344CB8AC3E}">
        <p14:creationId xmlns:p14="http://schemas.microsoft.com/office/powerpoint/2010/main" val="726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Ecosystem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dirty="0"/>
              <a:t>Azure Data Factory (orchestration)</a:t>
            </a:r>
          </a:p>
          <a:p>
            <a:r>
              <a:rPr lang="en-NZ" dirty="0"/>
              <a:t>Azure Data Lake (big data)</a:t>
            </a:r>
          </a:p>
          <a:p>
            <a:r>
              <a:rPr lang="en-NZ" dirty="0"/>
              <a:t>Azure </a:t>
            </a:r>
            <a:r>
              <a:rPr lang="en-NZ" dirty="0" err="1"/>
              <a:t>IoT</a:t>
            </a:r>
            <a:r>
              <a:rPr lang="en-NZ" dirty="0"/>
              <a:t> (good candidate for parallel processing)</a:t>
            </a:r>
          </a:p>
          <a:p>
            <a:r>
              <a:rPr lang="en-NZ" dirty="0"/>
              <a:t>ExpressRoute (data movement, bridge to </a:t>
            </a:r>
            <a:r>
              <a:rPr lang="en-NZ" dirty="0" err="1"/>
              <a:t>on-premise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noProof="0" dirty="0"/>
              <a:t>Compute tasks don’t have to take ages</a:t>
            </a:r>
          </a:p>
          <a:p>
            <a:r>
              <a:rPr lang="en-NZ" dirty="0"/>
              <a:t>Faster turnaround is better for business and people</a:t>
            </a:r>
          </a:p>
          <a:p>
            <a:r>
              <a:rPr lang="en-NZ" noProof="0" dirty="0"/>
              <a:t>Many patterns scale naturally </a:t>
            </a:r>
            <a:r>
              <a:rPr lang="en-NZ" dirty="0"/>
              <a:t>out and/or up</a:t>
            </a:r>
            <a:endParaRPr lang="en-NZ" noProof="0" dirty="0"/>
          </a:p>
          <a:p>
            <a:r>
              <a:rPr lang="en-NZ" dirty="0"/>
              <a:t>More and bigger machines are there for the taking</a:t>
            </a:r>
          </a:p>
          <a:p>
            <a:endParaRPr lang="en-NZ" dirty="0"/>
          </a:p>
          <a:p>
            <a:r>
              <a:rPr lang="en-NZ" noProof="0" dirty="0"/>
              <a:t>itowlson@microsoft.com | ivan@hestia.cc</a:t>
            </a:r>
          </a:p>
          <a:p>
            <a:r>
              <a:rPr lang="en-NZ" dirty="0"/>
              <a:t>hestia.typepad.com/flatlander | @</a:t>
            </a:r>
            <a:r>
              <a:rPr lang="en-NZ" dirty="0" err="1"/>
              <a:t>ppog_penguin</a:t>
            </a:r>
            <a:endParaRPr lang="en-NZ" dirty="0"/>
          </a:p>
          <a:p>
            <a:r>
              <a:rPr lang="en-NZ" noProof="0" dirty="0"/>
              <a:t>github.com/</a:t>
            </a:r>
            <a:r>
              <a:rPr lang="en-NZ" noProof="0" dirty="0" err="1"/>
              <a:t>itowlson</a:t>
            </a:r>
            <a:r>
              <a:rPr lang="en-NZ" noProof="0" dirty="0"/>
              <a:t>/my-other-computer</a:t>
            </a:r>
          </a:p>
        </p:txBody>
      </p:sp>
    </p:spTree>
    <p:extLst>
      <p:ext uri="{BB962C8B-B14F-4D97-AF65-F5344CB8AC3E}">
        <p14:creationId xmlns:p14="http://schemas.microsoft.com/office/powerpoint/2010/main" val="245077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672947" cy="2119277"/>
          </a:xfrm>
        </p:spPr>
        <p:txBody>
          <a:bodyPr/>
          <a:lstStyle/>
          <a:p>
            <a:r>
              <a:rPr lang="en-NZ" noProof="0" dirty="0"/>
              <a:t>My Other Computer is an</a:t>
            </a:r>
            <a:br>
              <a:rPr lang="en-NZ" noProof="0" dirty="0"/>
            </a:br>
            <a:r>
              <a:rPr lang="en-NZ" noProof="0" dirty="0"/>
              <a:t>Azure Datacentre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noProof="0" dirty="0"/>
              <a:t>Ivan Towlson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Speed matters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Timely data</a:t>
            </a:r>
          </a:p>
          <a:p>
            <a:r>
              <a:rPr lang="en-NZ" dirty="0"/>
              <a:t>Rapid feedback</a:t>
            </a:r>
          </a:p>
          <a:p>
            <a:r>
              <a:rPr lang="en-NZ" dirty="0"/>
              <a:t>Hard deadlines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What could you do with 100x the scale?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Do more with </a:t>
            </a:r>
            <a:r>
              <a:rPr lang="en-NZ" noProof="0" dirty="0" err="1"/>
              <a:t>hyperscale</a:t>
            </a:r>
            <a:endParaRPr lang="en-NZ" noProof="0" dirty="0"/>
          </a:p>
          <a:p>
            <a:pPr lvl="1"/>
            <a:r>
              <a:rPr lang="en-NZ" dirty="0"/>
              <a:t>Get faster results</a:t>
            </a:r>
          </a:p>
          <a:p>
            <a:pPr lvl="1"/>
            <a:r>
              <a:rPr lang="en-NZ" noProof="0" dirty="0"/>
              <a:t>Run larger simulations / models</a:t>
            </a:r>
          </a:p>
          <a:p>
            <a:pPr lvl="1"/>
            <a:r>
              <a:rPr lang="en-NZ" dirty="0"/>
              <a:t>Run more projects</a:t>
            </a:r>
          </a:p>
          <a:p>
            <a:pPr lvl="1"/>
            <a:r>
              <a:rPr lang="en-NZ" noProof="0" dirty="0"/>
              <a:t>Explore new insights (‘what if…’)</a:t>
            </a:r>
          </a:p>
          <a:p>
            <a:r>
              <a:rPr lang="en-NZ" dirty="0"/>
              <a:t>Remove limitations</a:t>
            </a:r>
          </a:p>
          <a:p>
            <a:pPr lvl="1"/>
            <a:r>
              <a:rPr lang="en-NZ" noProof="0" dirty="0"/>
              <a:t>Modify more parameters</a:t>
            </a:r>
          </a:p>
          <a:p>
            <a:pPr lvl="1"/>
            <a:r>
              <a:rPr lang="en-NZ" dirty="0"/>
              <a:t>Analyse more complex models</a:t>
            </a:r>
          </a:p>
          <a:p>
            <a:pPr lvl="1"/>
            <a:r>
              <a:rPr lang="en-NZ" noProof="0" dirty="0"/>
              <a:t>Model larger geographic areas</a:t>
            </a:r>
          </a:p>
          <a:p>
            <a:pPr lvl="1"/>
            <a:r>
              <a:rPr lang="en-NZ" dirty="0"/>
              <a:t>Simulate longer periods of time</a:t>
            </a:r>
          </a:p>
          <a:p>
            <a:pPr lvl="1"/>
            <a:r>
              <a:rPr lang="en-NZ" noProof="0" dirty="0"/>
              <a:t>Generate higher fidelity results</a:t>
            </a:r>
          </a:p>
          <a:p>
            <a:pPr lvl="1"/>
            <a:r>
              <a:rPr lang="en-NZ" dirty="0"/>
              <a:t>Run more iterations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14417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HPC challenge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NZ" noProof="0" dirty="0"/>
              <a:t>“Can we run something on 100,000 cores?”</a:t>
            </a:r>
          </a:p>
          <a:p>
            <a:pPr lvl="1"/>
            <a:r>
              <a:rPr lang="en-NZ" dirty="0"/>
              <a:t>Calculate the cost of providing $100,000 of life insurance…</a:t>
            </a:r>
          </a:p>
          <a:p>
            <a:pPr lvl="1"/>
            <a:r>
              <a:rPr lang="en-NZ" noProof="0" dirty="0"/>
              <a:t>…to </a:t>
            </a:r>
            <a:r>
              <a:rPr lang="en-NZ" i="1" noProof="0" dirty="0"/>
              <a:t>every person in the world</a:t>
            </a:r>
            <a:endParaRPr lang="en-NZ" noProof="0" dirty="0"/>
          </a:p>
          <a:p>
            <a:r>
              <a:rPr lang="en-NZ" dirty="0"/>
              <a:t>Time to run model on a single core: 19 years</a:t>
            </a:r>
          </a:p>
          <a:p>
            <a:r>
              <a:rPr lang="en-NZ" dirty="0"/>
              <a:t>Time to provision 100,000 cores on Azure: 10 hours</a:t>
            </a:r>
          </a:p>
          <a:p>
            <a:r>
              <a:rPr lang="en-NZ" noProof="0" dirty="0"/>
              <a:t>Time to run model on Azure</a:t>
            </a:r>
            <a:r>
              <a:rPr lang="en-NZ" dirty="0"/>
              <a:t>: 2 </a:t>
            </a:r>
            <a:r>
              <a:rPr lang="en-NZ" i="1" dirty="0"/>
              <a:t>hours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31675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 solutions at Microsoft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9" y="5199072"/>
            <a:ext cx="1918661" cy="1208337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5400000">
            <a:off x="1542048" y="3565411"/>
            <a:ext cx="364901" cy="2900360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/>
          <p:cNvSpPr/>
          <p:nvPr/>
        </p:nvSpPr>
        <p:spPr bwMode="auto">
          <a:xfrm>
            <a:off x="274318" y="5014364"/>
            <a:ext cx="2901329" cy="1829437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Z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257056" y="1380871"/>
            <a:ext cx="2913414" cy="5464859"/>
            <a:chOff x="6257056" y="1380871"/>
            <a:chExt cx="2913414" cy="546485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4436" y="5295371"/>
              <a:ext cx="2184708" cy="1059098"/>
            </a:xfrm>
            <a:prstGeom prst="rect">
              <a:avLst/>
            </a:prstGeom>
          </p:spPr>
        </p:pic>
        <p:sp>
          <p:nvSpPr>
            <p:cNvPr id="12" name="Left Brace 11"/>
            <p:cNvSpPr/>
            <p:nvPr/>
          </p:nvSpPr>
          <p:spPr>
            <a:xfrm rot="5400000">
              <a:off x="7524785" y="3560815"/>
              <a:ext cx="364901" cy="2900360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260430" y="5016293"/>
              <a:ext cx="2901329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57056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Deploy a cluster all in the cloud, on demand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your current scheduler or HPC Pack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Readily shift existing applications to the cloud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templates, scripts, and gallery images to deploy on demand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57056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HPC IaaS</a:t>
              </a:r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8861549" y="4577972"/>
              <a:ext cx="276359" cy="279354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  <a:gd name="T20" fmla="*/ 907 w 2081"/>
                <a:gd name="T21" fmla="*/ 1444 h 2094"/>
                <a:gd name="T22" fmla="*/ 1171 w 2081"/>
                <a:gd name="T23" fmla="*/ 1444 h 2094"/>
                <a:gd name="T24" fmla="*/ 1606 w 2081"/>
                <a:gd name="T25" fmla="*/ 1037 h 2094"/>
                <a:gd name="T26" fmla="*/ 1171 w 2081"/>
                <a:gd name="T27" fmla="*/ 631 h 2094"/>
                <a:gd name="T28" fmla="*/ 907 w 2081"/>
                <a:gd name="T29" fmla="*/ 631 h 2094"/>
                <a:gd name="T30" fmla="*/ 1228 w 2081"/>
                <a:gd name="T31" fmla="*/ 942 h 2094"/>
                <a:gd name="T32" fmla="*/ 500 w 2081"/>
                <a:gd name="T33" fmla="*/ 942 h 2094"/>
                <a:gd name="T34" fmla="*/ 500 w 2081"/>
                <a:gd name="T35" fmla="*/ 1152 h 2094"/>
                <a:gd name="T36" fmla="*/ 1228 w 2081"/>
                <a:gd name="T37" fmla="*/ 1152 h 2094"/>
                <a:gd name="T38" fmla="*/ 907 w 2081"/>
                <a:gd name="T39" fmla="*/ 1444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  <a:moveTo>
                    <a:pt x="907" y="1444"/>
                  </a:moveTo>
                  <a:cubicBezTo>
                    <a:pt x="1171" y="1444"/>
                    <a:pt x="1171" y="1444"/>
                    <a:pt x="1171" y="1444"/>
                  </a:cubicBezTo>
                  <a:cubicBezTo>
                    <a:pt x="1606" y="1037"/>
                    <a:pt x="1606" y="1037"/>
                    <a:pt x="1606" y="1037"/>
                  </a:cubicBezTo>
                  <a:cubicBezTo>
                    <a:pt x="1171" y="631"/>
                    <a:pt x="1171" y="631"/>
                    <a:pt x="1171" y="631"/>
                  </a:cubicBezTo>
                  <a:cubicBezTo>
                    <a:pt x="907" y="631"/>
                    <a:pt x="907" y="631"/>
                    <a:pt x="907" y="631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500" y="942"/>
                    <a:pt x="500" y="942"/>
                    <a:pt x="500" y="942"/>
                  </a:cubicBezTo>
                  <a:cubicBezTo>
                    <a:pt x="500" y="1152"/>
                    <a:pt x="500" y="1152"/>
                    <a:pt x="500" y="1152"/>
                  </a:cubicBezTo>
                  <a:cubicBezTo>
                    <a:pt x="500" y="1152"/>
                    <a:pt x="500" y="1152"/>
                    <a:pt x="1228" y="1152"/>
                  </a:cubicBezTo>
                  <a:cubicBezTo>
                    <a:pt x="907" y="1444"/>
                    <a:pt x="907" y="1444"/>
                    <a:pt x="907" y="14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65689" y="1380871"/>
            <a:ext cx="2913414" cy="5462930"/>
            <a:chOff x="3265689" y="1380871"/>
            <a:chExt cx="2913414" cy="54629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8964" y="5242431"/>
              <a:ext cx="2775896" cy="1164978"/>
            </a:xfrm>
            <a:prstGeom prst="rect">
              <a:avLst/>
            </a:prstGeom>
          </p:spPr>
        </p:pic>
        <p:sp>
          <p:nvSpPr>
            <p:cNvPr id="20" name="Left Brace 19"/>
            <p:cNvSpPr/>
            <p:nvPr/>
          </p:nvSpPr>
          <p:spPr>
            <a:xfrm rot="5400000">
              <a:off x="4542941" y="3570340"/>
              <a:ext cx="364903" cy="2881311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289746" y="5014364"/>
              <a:ext cx="2879797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65689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Burst to cloud to handle peaks in demand or special projects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Automate the deployment of Windows and Linux Azure VMs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 your current HPC scheduler or HPC Pack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Pay only for what you use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65689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Hybrid HPC Cluster</a:t>
              </a:r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5876300" y="4577972"/>
              <a:ext cx="276359" cy="279354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  <a:gd name="T20" fmla="*/ 907 w 2081"/>
                <a:gd name="T21" fmla="*/ 1444 h 2094"/>
                <a:gd name="T22" fmla="*/ 1171 w 2081"/>
                <a:gd name="T23" fmla="*/ 1444 h 2094"/>
                <a:gd name="T24" fmla="*/ 1606 w 2081"/>
                <a:gd name="T25" fmla="*/ 1037 h 2094"/>
                <a:gd name="T26" fmla="*/ 1171 w 2081"/>
                <a:gd name="T27" fmla="*/ 631 h 2094"/>
                <a:gd name="T28" fmla="*/ 907 w 2081"/>
                <a:gd name="T29" fmla="*/ 631 h 2094"/>
                <a:gd name="T30" fmla="*/ 1228 w 2081"/>
                <a:gd name="T31" fmla="*/ 942 h 2094"/>
                <a:gd name="T32" fmla="*/ 500 w 2081"/>
                <a:gd name="T33" fmla="*/ 942 h 2094"/>
                <a:gd name="T34" fmla="*/ 500 w 2081"/>
                <a:gd name="T35" fmla="*/ 1152 h 2094"/>
                <a:gd name="T36" fmla="*/ 1228 w 2081"/>
                <a:gd name="T37" fmla="*/ 1152 h 2094"/>
                <a:gd name="T38" fmla="*/ 907 w 2081"/>
                <a:gd name="T39" fmla="*/ 1444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  <a:moveTo>
                    <a:pt x="907" y="1444"/>
                  </a:moveTo>
                  <a:cubicBezTo>
                    <a:pt x="1171" y="1444"/>
                    <a:pt x="1171" y="1444"/>
                    <a:pt x="1171" y="1444"/>
                  </a:cubicBezTo>
                  <a:cubicBezTo>
                    <a:pt x="1606" y="1037"/>
                    <a:pt x="1606" y="1037"/>
                    <a:pt x="1606" y="1037"/>
                  </a:cubicBezTo>
                  <a:cubicBezTo>
                    <a:pt x="1171" y="631"/>
                    <a:pt x="1171" y="631"/>
                    <a:pt x="1171" y="631"/>
                  </a:cubicBezTo>
                  <a:cubicBezTo>
                    <a:pt x="907" y="631"/>
                    <a:pt x="907" y="631"/>
                    <a:pt x="907" y="631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500" y="942"/>
                    <a:pt x="500" y="942"/>
                    <a:pt x="500" y="942"/>
                  </a:cubicBezTo>
                  <a:cubicBezTo>
                    <a:pt x="500" y="1152"/>
                    <a:pt x="500" y="1152"/>
                    <a:pt x="500" y="1152"/>
                  </a:cubicBezTo>
                  <a:cubicBezTo>
                    <a:pt x="500" y="1152"/>
                    <a:pt x="500" y="1152"/>
                    <a:pt x="1228" y="1152"/>
                  </a:cubicBezTo>
                  <a:cubicBezTo>
                    <a:pt x="907" y="1444"/>
                    <a:pt x="907" y="1444"/>
                    <a:pt x="907" y="14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74321" y="1885197"/>
            <a:ext cx="2913414" cy="3011268"/>
          </a:xfrm>
          <a:prstGeom prst="rect">
            <a:avLst/>
          </a:prstGeom>
          <a:solidFill>
            <a:schemeClr val="accent5"/>
          </a:solidFill>
        </p:spPr>
        <p:txBody>
          <a:bodyPr wrap="square" lIns="182880" tIns="146304" rIns="91440" bIns="146304">
            <a:noAutofit/>
          </a:bodyPr>
          <a:lstStyle/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Supports Windows and Linux compute nodes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Advanced job scheduling and resource management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Proved and scale-tested capabilities 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Free of charge</a:t>
            </a:r>
          </a:p>
          <a:p>
            <a:pPr marL="231775" indent="-231775" defTabSz="93250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Easy to extend to hybrid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4321" y="1380871"/>
            <a:ext cx="2910204" cy="5017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82880" tIns="146304" rIns="91440" bIns="146304" anchor="ctr">
            <a:noAutofit/>
          </a:bodyPr>
          <a:lstStyle/>
          <a:p>
            <a:pPr defTabSz="932503"/>
            <a:r>
              <a:rPr lang="en-US" sz="2000" dirty="0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</a:rPr>
              <a:t>HPC Pack On-premises</a:t>
            </a:r>
          </a:p>
        </p:txBody>
      </p:sp>
      <p:sp>
        <p:nvSpPr>
          <p:cNvPr id="27" name="Freeform 5"/>
          <p:cNvSpPr>
            <a:spLocks noEditPoints="1"/>
          </p:cNvSpPr>
          <p:nvPr/>
        </p:nvSpPr>
        <p:spPr bwMode="auto">
          <a:xfrm>
            <a:off x="2887042" y="4577972"/>
            <a:ext cx="276359" cy="279354"/>
          </a:xfrm>
          <a:custGeom>
            <a:avLst/>
            <a:gdLst>
              <a:gd name="T0" fmla="*/ 1033 w 2081"/>
              <a:gd name="T1" fmla="*/ 2094 h 2094"/>
              <a:gd name="T2" fmla="*/ 0 w 2081"/>
              <a:gd name="T3" fmla="*/ 1038 h 2094"/>
              <a:gd name="T4" fmla="*/ 1033 w 2081"/>
              <a:gd name="T5" fmla="*/ 0 h 2094"/>
              <a:gd name="T6" fmla="*/ 2081 w 2081"/>
              <a:gd name="T7" fmla="*/ 1038 h 2094"/>
              <a:gd name="T8" fmla="*/ 1033 w 2081"/>
              <a:gd name="T9" fmla="*/ 2094 h 2094"/>
              <a:gd name="T10" fmla="*/ 1033 w 2081"/>
              <a:gd name="T11" fmla="*/ 125 h 2094"/>
              <a:gd name="T12" fmla="*/ 129 w 2081"/>
              <a:gd name="T13" fmla="*/ 1038 h 2094"/>
              <a:gd name="T14" fmla="*/ 1033 w 2081"/>
              <a:gd name="T15" fmla="*/ 1965 h 2094"/>
              <a:gd name="T16" fmla="*/ 1957 w 2081"/>
              <a:gd name="T17" fmla="*/ 1038 h 2094"/>
              <a:gd name="T18" fmla="*/ 1033 w 2081"/>
              <a:gd name="T19" fmla="*/ 125 h 2094"/>
              <a:gd name="T20" fmla="*/ 907 w 2081"/>
              <a:gd name="T21" fmla="*/ 1444 h 2094"/>
              <a:gd name="T22" fmla="*/ 1171 w 2081"/>
              <a:gd name="T23" fmla="*/ 1444 h 2094"/>
              <a:gd name="T24" fmla="*/ 1606 w 2081"/>
              <a:gd name="T25" fmla="*/ 1037 h 2094"/>
              <a:gd name="T26" fmla="*/ 1171 w 2081"/>
              <a:gd name="T27" fmla="*/ 631 h 2094"/>
              <a:gd name="T28" fmla="*/ 907 w 2081"/>
              <a:gd name="T29" fmla="*/ 631 h 2094"/>
              <a:gd name="T30" fmla="*/ 1228 w 2081"/>
              <a:gd name="T31" fmla="*/ 942 h 2094"/>
              <a:gd name="T32" fmla="*/ 500 w 2081"/>
              <a:gd name="T33" fmla="*/ 942 h 2094"/>
              <a:gd name="T34" fmla="*/ 500 w 2081"/>
              <a:gd name="T35" fmla="*/ 1152 h 2094"/>
              <a:gd name="T36" fmla="*/ 1228 w 2081"/>
              <a:gd name="T37" fmla="*/ 1152 h 2094"/>
              <a:gd name="T38" fmla="*/ 907 w 2081"/>
              <a:gd name="T39" fmla="*/ 144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1" h="2094">
                <a:moveTo>
                  <a:pt x="1033" y="2094"/>
                </a:moveTo>
                <a:cubicBezTo>
                  <a:pt x="464" y="2094"/>
                  <a:pt x="0" y="1629"/>
                  <a:pt x="0" y="1038"/>
                </a:cubicBezTo>
                <a:cubicBezTo>
                  <a:pt x="0" y="461"/>
                  <a:pt x="464" y="0"/>
                  <a:pt x="1033" y="0"/>
                </a:cubicBezTo>
                <a:cubicBezTo>
                  <a:pt x="1622" y="0"/>
                  <a:pt x="2081" y="461"/>
                  <a:pt x="2081" y="1038"/>
                </a:cubicBezTo>
                <a:cubicBezTo>
                  <a:pt x="2081" y="1629"/>
                  <a:pt x="1622" y="2094"/>
                  <a:pt x="1033" y="2094"/>
                </a:cubicBezTo>
                <a:close/>
                <a:moveTo>
                  <a:pt x="1033" y="125"/>
                </a:moveTo>
                <a:cubicBezTo>
                  <a:pt x="531" y="125"/>
                  <a:pt x="129" y="533"/>
                  <a:pt x="129" y="1038"/>
                </a:cubicBezTo>
                <a:cubicBezTo>
                  <a:pt x="129" y="1547"/>
                  <a:pt x="531" y="1965"/>
                  <a:pt x="1033" y="1965"/>
                </a:cubicBezTo>
                <a:cubicBezTo>
                  <a:pt x="1535" y="1965"/>
                  <a:pt x="1957" y="1547"/>
                  <a:pt x="1957" y="1038"/>
                </a:cubicBezTo>
                <a:cubicBezTo>
                  <a:pt x="1957" y="533"/>
                  <a:pt x="1535" y="125"/>
                  <a:pt x="1033" y="125"/>
                </a:cubicBezTo>
                <a:close/>
                <a:moveTo>
                  <a:pt x="907" y="1444"/>
                </a:moveTo>
                <a:cubicBezTo>
                  <a:pt x="1171" y="1444"/>
                  <a:pt x="1171" y="1444"/>
                  <a:pt x="1171" y="1444"/>
                </a:cubicBezTo>
                <a:cubicBezTo>
                  <a:pt x="1606" y="1037"/>
                  <a:pt x="1606" y="1037"/>
                  <a:pt x="1606" y="1037"/>
                </a:cubicBezTo>
                <a:cubicBezTo>
                  <a:pt x="1171" y="631"/>
                  <a:pt x="1171" y="631"/>
                  <a:pt x="1171" y="631"/>
                </a:cubicBezTo>
                <a:cubicBezTo>
                  <a:pt x="907" y="631"/>
                  <a:pt x="907" y="631"/>
                  <a:pt x="907" y="631"/>
                </a:cubicBezTo>
                <a:cubicBezTo>
                  <a:pt x="1228" y="942"/>
                  <a:pt x="1228" y="942"/>
                  <a:pt x="1228" y="942"/>
                </a:cubicBezTo>
                <a:cubicBezTo>
                  <a:pt x="500" y="942"/>
                  <a:pt x="500" y="942"/>
                  <a:pt x="500" y="942"/>
                </a:cubicBezTo>
                <a:cubicBezTo>
                  <a:pt x="500" y="1152"/>
                  <a:pt x="500" y="1152"/>
                  <a:pt x="500" y="1152"/>
                </a:cubicBezTo>
                <a:cubicBezTo>
                  <a:pt x="500" y="1152"/>
                  <a:pt x="500" y="1152"/>
                  <a:pt x="1228" y="1152"/>
                </a:cubicBezTo>
                <a:cubicBezTo>
                  <a:pt x="907" y="1444"/>
                  <a:pt x="907" y="1444"/>
                  <a:pt x="907" y="14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9248425" y="1380871"/>
            <a:ext cx="2918250" cy="5464166"/>
            <a:chOff x="9248425" y="1380871"/>
            <a:chExt cx="2918250" cy="5464166"/>
          </a:xfrm>
        </p:grpSpPr>
        <p:grpSp>
          <p:nvGrpSpPr>
            <p:cNvPr id="29" name="Group 28"/>
            <p:cNvGrpSpPr/>
            <p:nvPr/>
          </p:nvGrpSpPr>
          <p:grpSpPr>
            <a:xfrm>
              <a:off x="9484703" y="5058756"/>
              <a:ext cx="2527876" cy="1732662"/>
              <a:chOff x="9484703" y="5094267"/>
              <a:chExt cx="2527876" cy="1802803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4703" y="5094267"/>
                <a:ext cx="2485008" cy="1802803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75941" y="5316889"/>
                <a:ext cx="1636638" cy="916227"/>
              </a:xfrm>
              <a:prstGeom prst="rect">
                <a:avLst/>
              </a:prstGeom>
            </p:spPr>
          </p:pic>
        </p:grpSp>
        <p:sp>
          <p:nvSpPr>
            <p:cNvPr id="30" name="Left Brace 29"/>
            <p:cNvSpPr/>
            <p:nvPr/>
          </p:nvSpPr>
          <p:spPr>
            <a:xfrm rot="5400000">
              <a:off x="10525998" y="3560815"/>
              <a:ext cx="364901" cy="2900360"/>
            </a:xfrm>
            <a:prstGeom prst="leftBrace">
              <a:avLst>
                <a:gd name="adj1" fmla="val 0"/>
                <a:gd name="adj2" fmla="val 50000"/>
              </a:avLst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265346" y="5015600"/>
              <a:ext cx="2901329" cy="182943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48425" y="1885197"/>
              <a:ext cx="2913414" cy="301126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80" tIns="146304" rIns="91440" bIns="146304">
              <a:noAutofit/>
            </a:bodyPr>
            <a:lstStyle/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Cloud-born HPC scheduler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Abstracts infrastructure management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Auto-scaling and stopping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Small to extremely large deployments</a:t>
              </a:r>
            </a:p>
            <a:p>
              <a:pPr marL="231775" indent="-231775" defTabSz="932503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Integrate on CLI or client GUI, or on a portal to offer SaaS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248425" y="1380871"/>
              <a:ext cx="2910204" cy="5017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182880" tIns="146304" rIns="91440" bIns="146304" anchor="ctr">
              <a:noAutofit/>
            </a:bodyPr>
            <a:lstStyle/>
            <a:p>
              <a:pPr defTabSz="932503"/>
              <a:r>
                <a:rPr lang="en-US" sz="2000" dirty="0">
                  <a:gradFill>
                    <a:gsLst>
                      <a:gs pos="0">
                        <a:schemeClr val="bg2"/>
                      </a:gs>
                      <a:gs pos="100000">
                        <a:schemeClr val="bg2"/>
                      </a:gs>
                    </a:gsLst>
                    <a:lin ang="5400000" scaled="0"/>
                  </a:gradFill>
                </a:rPr>
                <a:t>Azure Batch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8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without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Rectangle 6"/>
          <p:cNvSpPr/>
          <p:nvPr/>
        </p:nvSpPr>
        <p:spPr bwMode="auto">
          <a:xfrm>
            <a:off x="8502758" y="5265885"/>
            <a:ext cx="3657600" cy="1034756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Commodity to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high-performance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Small to huge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RDMA network for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tightly coupled tasks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502758" y="3740146"/>
            <a:ext cx="3657600" cy="880735"/>
          </a:xfrm>
          <a:prstGeom prst="rect">
            <a:avLst/>
          </a:prstGeom>
          <a:noFill/>
          <a:ln w="19050">
            <a:noFill/>
            <a:headEnd type="none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IaaS or PaaS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Standard and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images</a:t>
            </a:r>
          </a:p>
          <a:p>
            <a:pPr marL="182880" indent="-18288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Windows or Linux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4638" y="1208433"/>
            <a:ext cx="7315200" cy="3325346"/>
            <a:chOff x="274638" y="1208433"/>
            <a:chExt cx="7315200" cy="332534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930073" y="1699139"/>
              <a:ext cx="5346" cy="2834640"/>
            </a:xfrm>
            <a:prstGeom prst="straightConnector1">
              <a:avLst/>
            </a:prstGeom>
            <a:noFill/>
            <a:ln w="41275" cap="rnd" cmpd="sng" algn="ctr">
              <a:solidFill>
                <a:schemeClr val="tx1"/>
              </a:solidFill>
              <a:prstDash val="sysDot"/>
              <a:tailEnd type="none"/>
            </a:ln>
            <a:effectLst/>
          </p:spPr>
        </p:cxnSp>
        <p:sp>
          <p:nvSpPr>
            <p:cNvPr id="16" name="Rounded Rectangle 15"/>
            <p:cNvSpPr/>
            <p:nvPr/>
          </p:nvSpPr>
          <p:spPr>
            <a:xfrm>
              <a:off x="274638" y="1208433"/>
              <a:ext cx="7315200" cy="469903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4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User application or service</a:t>
              </a: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85796" y="174039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Get and manage VMs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013536" y="2443158"/>
            <a:ext cx="3570396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Start the tasks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85796" y="314591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Move task input and output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013536" y="314591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Queue tasks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013536" y="174039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Install task applications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13536" y="3848678"/>
            <a:ext cx="3576301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Scale up and down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85796" y="384867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Task failure? Task frozen?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85796" y="2443158"/>
            <a:ext cx="3566160" cy="640080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Manage and authenticate users</a:t>
            </a:r>
          </a:p>
        </p:txBody>
      </p:sp>
      <p:sp>
        <p:nvSpPr>
          <p:cNvPr id="26" name="Freeform 25"/>
          <p:cNvSpPr/>
          <p:nvPr/>
        </p:nvSpPr>
        <p:spPr bwMode="auto">
          <a:xfrm>
            <a:off x="7797800" y="1212850"/>
            <a:ext cx="0" cy="329184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 bwMode="auto">
          <a:xfrm>
            <a:off x="7797800" y="4640948"/>
            <a:ext cx="0" cy="80010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 bwMode="auto">
          <a:xfrm>
            <a:off x="7797800" y="5552519"/>
            <a:ext cx="0" cy="640080"/>
          </a:xfrm>
          <a:custGeom>
            <a:avLst/>
            <a:gdLst>
              <a:gd name="connsiteX0" fmla="*/ 0 w 0"/>
              <a:gd name="connsiteY0" fmla="*/ 0 h 800100"/>
              <a:gd name="connsiteX1" fmla="*/ 0 w 0"/>
              <a:gd name="connsiteY1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00100">
                <a:moveTo>
                  <a:pt x="0" y="0"/>
                </a:moveTo>
                <a:lnTo>
                  <a:pt x="0" y="8001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02758" y="2279809"/>
            <a:ext cx="3622676" cy="1218795"/>
          </a:xfrm>
          <a:prstGeom prst="rect">
            <a:avLst/>
          </a:prstGeom>
        </p:spPr>
        <p:txBody>
          <a:bodyPr wrap="square" lIns="182880" tIns="146304" rIns="182880" bIns="146304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Significant amount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of infrastructure, not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related to business</a:t>
            </a:r>
          </a:p>
        </p:txBody>
      </p:sp>
      <p:sp>
        <p:nvSpPr>
          <p:cNvPr id="30" name="Freeform 29"/>
          <p:cNvSpPr/>
          <p:nvPr/>
        </p:nvSpPr>
        <p:spPr bwMode="auto">
          <a:xfrm flipV="1">
            <a:off x="7785100" y="2835911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7797800" y="4217670"/>
            <a:ext cx="706438" cy="867778"/>
          </a:xfrm>
          <a:custGeom>
            <a:avLst/>
            <a:gdLst>
              <a:gd name="connsiteX0" fmla="*/ 0 w 774700"/>
              <a:gd name="connsiteY0" fmla="*/ 965200 h 965200"/>
              <a:gd name="connsiteX1" fmla="*/ 774700 w 774700"/>
              <a:gd name="connsiteY1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4700" h="965200">
                <a:moveTo>
                  <a:pt x="0" y="965200"/>
                </a:moveTo>
                <a:lnTo>
                  <a:pt x="7747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 bwMode="auto">
          <a:xfrm>
            <a:off x="7797800" y="5783262"/>
            <a:ext cx="706438" cy="89585"/>
          </a:xfrm>
          <a:custGeom>
            <a:avLst/>
            <a:gdLst>
              <a:gd name="connsiteX0" fmla="*/ 0 w 711200"/>
              <a:gd name="connsiteY0" fmla="*/ 342900 h 342900"/>
              <a:gd name="connsiteX1" fmla="*/ 711200 w 711200"/>
              <a:gd name="connsiteY1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342900">
                <a:moveTo>
                  <a:pt x="0" y="342900"/>
                </a:moveTo>
                <a:lnTo>
                  <a:pt x="7112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4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Building a solution with Azure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Z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38090" y="1678127"/>
            <a:ext cx="5346" cy="137160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sp>
        <p:nvSpPr>
          <p:cNvPr id="8" name="Rounded Rectangle 7"/>
          <p:cNvSpPr/>
          <p:nvPr/>
        </p:nvSpPr>
        <p:spPr>
          <a:xfrm>
            <a:off x="274638" y="1208433"/>
            <a:ext cx="7315200" cy="46990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>
              <a:defRPr/>
            </a:pPr>
            <a:r>
              <a:rPr lang="en-US" sz="24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User application or service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2338" y="4567440"/>
            <a:ext cx="7478461" cy="1625159"/>
          </a:xfrm>
          <a:prstGeom prst="roundRect">
            <a:avLst>
              <a:gd name="adj" fmla="val 0"/>
            </a:avLst>
          </a:prstGeom>
          <a:noFill/>
          <a:ln w="1079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 dirty="0">
              <a:solidFill>
                <a:srgbClr val="505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2500" y="4654090"/>
            <a:ext cx="7298136" cy="1472416"/>
            <a:chOff x="285796" y="4909275"/>
            <a:chExt cx="7298136" cy="1472416"/>
          </a:xfrm>
        </p:grpSpPr>
        <p:sp>
          <p:nvSpPr>
            <p:cNvPr id="11" name="Rounded Rectangle 10"/>
            <p:cNvSpPr/>
            <p:nvPr/>
          </p:nvSpPr>
          <p:spPr>
            <a:xfrm>
              <a:off x="285796" y="4909275"/>
              <a:ext cx="3566160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Cloud Services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13536" y="4909275"/>
              <a:ext cx="3570396" cy="782725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IaaS</a:t>
              </a:r>
            </a:p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96" y="5741611"/>
              <a:ext cx="7298136" cy="64008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r>
                <a:rPr lang="en-US" sz="2000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Hardware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96002" y="2282494"/>
            <a:ext cx="7473764" cy="207982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</a:ln>
          <a:effectLst/>
        </p:spPr>
        <p:txBody>
          <a:bodyPr lIns="182880" tIns="91440" rIns="182880" bIns="146304" rtlCol="0" anchor="t" anchorCtr="0"/>
          <a:lstStyle/>
          <a:p>
            <a:pPr algn="ctr" defTabSz="914367">
              <a:spcAft>
                <a:spcPts val="294"/>
              </a:spcAft>
              <a:defRPr/>
            </a:pPr>
            <a:r>
              <a:rPr lang="en-US" sz="2800" kern="0" dirty="0">
                <a:solidFill>
                  <a:schemeClr val="bg1"/>
                </a:solidFill>
              </a:rPr>
              <a:t>Azure Batch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6724" y="3646726"/>
            <a:ext cx="7170178" cy="57529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sz="2000" kern="0" dirty="0">
                <a:solidFill>
                  <a:schemeClr val="bg1"/>
                </a:solidFill>
              </a:rPr>
              <a:t>VM management and job scheduling</a:t>
            </a:r>
          </a:p>
        </p:txBody>
      </p:sp>
      <p:sp>
        <p:nvSpPr>
          <p:cNvPr id="16" name="Freeform 15"/>
          <p:cNvSpPr/>
          <p:nvPr/>
        </p:nvSpPr>
        <p:spPr bwMode="auto">
          <a:xfrm>
            <a:off x="7768233" y="3156891"/>
            <a:ext cx="0" cy="640080"/>
          </a:xfrm>
          <a:custGeom>
            <a:avLst/>
            <a:gdLst>
              <a:gd name="connsiteX0" fmla="*/ 0 w 0"/>
              <a:gd name="connsiteY0" fmla="*/ 0 h 3365500"/>
              <a:gd name="connsiteX1" fmla="*/ 0 w 0"/>
              <a:gd name="connsiteY1" fmla="*/ 336550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0">
                <a:moveTo>
                  <a:pt x="0" y="0"/>
                </a:moveTo>
                <a:lnTo>
                  <a:pt x="0" y="336550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 17"/>
          <p:cNvSpPr/>
          <p:nvPr/>
        </p:nvSpPr>
        <p:spPr bwMode="auto">
          <a:xfrm flipV="1">
            <a:off x="7760930" y="3421687"/>
            <a:ext cx="717658" cy="45719"/>
          </a:xfrm>
          <a:custGeom>
            <a:avLst/>
            <a:gdLst>
              <a:gd name="connsiteX0" fmla="*/ 0 w 546100"/>
              <a:gd name="connsiteY0" fmla="*/ 0 h 0"/>
              <a:gd name="connsiteX1" fmla="*/ 546100 w 546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noFill/>
          <a:ln w="254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6725" y="2926616"/>
            <a:ext cx="7170178" cy="64960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rtlCol="0" anchor="ctr" anchorCtr="0"/>
          <a:lstStyle/>
          <a:p>
            <a:pPr algn="ctr" defTabSz="914367">
              <a:defRPr/>
            </a:pPr>
            <a:r>
              <a:rPr lang="en-US" kern="0" dirty="0">
                <a:solidFill>
                  <a:schemeClr val="bg1"/>
                </a:solidFill>
              </a:rPr>
              <a:t>App lifecycle, job dependencies, data movement, user management &amp; authorization, quotas &amp; budget, client plugins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04237" y="2225375"/>
            <a:ext cx="385491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Cloud-enable applications, </a:t>
            </a:r>
            <a:b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available as SaaS: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Don’t worry about the “plumbing”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Focus on the workload/app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Higher-level capabilities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Minimizes required Azure knowledge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75736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  <p:cxnSp>
        <p:nvCxnSpPr>
          <p:cNvPr id="22" name="Straight Arrow Connector 21"/>
          <p:cNvCxnSpPr/>
          <p:nvPr/>
        </p:nvCxnSpPr>
        <p:spPr>
          <a:xfrm>
            <a:off x="2082038" y="4370331"/>
            <a:ext cx="5346" cy="182880"/>
          </a:xfrm>
          <a:prstGeom prst="straightConnector1">
            <a:avLst/>
          </a:prstGeom>
          <a:noFill/>
          <a:ln w="41275" cap="rnd" cmpd="sng" algn="ctr">
            <a:solidFill>
              <a:schemeClr val="tx1"/>
            </a:solidFill>
            <a:prstDash val="sysDot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1908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NZ" noProof="0" dirty="0"/>
              <a:t>Parametric sweep</a:t>
            </a:r>
          </a:p>
          <a:p>
            <a:r>
              <a:rPr lang="en-NZ" dirty="0"/>
              <a:t>Monte Carlo</a:t>
            </a:r>
          </a:p>
          <a:p>
            <a:r>
              <a:rPr lang="en-NZ" noProof="0" dirty="0"/>
              <a:t>Divide and conquer</a:t>
            </a:r>
          </a:p>
          <a:p>
            <a:r>
              <a:rPr lang="en-NZ" dirty="0"/>
              <a:t>Map-reduce</a:t>
            </a:r>
          </a:p>
          <a:p>
            <a:r>
              <a:rPr lang="en-NZ" noProof="0" dirty="0"/>
              <a:t>Genetic algorithms</a:t>
            </a:r>
          </a:p>
          <a:p>
            <a:r>
              <a:rPr lang="en-NZ" dirty="0"/>
              <a:t>Search</a:t>
            </a:r>
            <a:endParaRPr lang="en-NZ" noProof="0" dirty="0"/>
          </a:p>
          <a:p>
            <a:r>
              <a:rPr lang="en-NZ" dirty="0"/>
              <a:t>Analytics and reporting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406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1293</Words>
  <Application>Microsoft Office PowerPoint</Application>
  <PresentationFormat>Custom</PresentationFormat>
  <Paragraphs>217</Paragraphs>
  <Slides>21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Image</vt:lpstr>
      <vt:lpstr>Microsoft Ignite NZ</vt:lpstr>
      <vt:lpstr>My Other Computer is an Azure Datacentre</vt:lpstr>
      <vt:lpstr>Speed matters</vt:lpstr>
      <vt:lpstr>What could you do with 100x the scale?</vt:lpstr>
      <vt:lpstr>HPC challenge</vt:lpstr>
      <vt:lpstr>Big Compute solutions at Microsoft</vt:lpstr>
      <vt:lpstr>Building a solution without Azure Batch</vt:lpstr>
      <vt:lpstr>Building a solution with Azure Batch</vt:lpstr>
      <vt:lpstr>Patterns</vt:lpstr>
      <vt:lpstr>Usage patterns</vt:lpstr>
      <vt:lpstr>Azure Batch architecture</vt:lpstr>
      <vt:lpstr>Azure Batch architecture</vt:lpstr>
      <vt:lpstr>Azure Batch architecture</vt:lpstr>
      <vt:lpstr>Azure Batch architecture</vt:lpstr>
      <vt:lpstr>Demo</vt:lpstr>
      <vt:lpstr>Demos</vt:lpstr>
      <vt:lpstr>Challenges and lessons learned</vt:lpstr>
      <vt:lpstr>Ecosystem</vt:lpstr>
      <vt:lpstr>Thanks!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2016-10-20T04:52:32Z</dcterms:modified>
  <cp:category/>
</cp:coreProperties>
</file>